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0" r:id="rId5"/>
    <p:sldId id="286" r:id="rId6"/>
    <p:sldId id="288" r:id="rId7"/>
    <p:sldId id="289" r:id="rId8"/>
    <p:sldId id="287" r:id="rId9"/>
    <p:sldId id="28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06"/>
    <a:srgbClr val="213463"/>
    <a:srgbClr val="203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273A-28EB-5E1D-CD14-C12013A95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3FE73-9426-70D0-05AD-931BB6F9C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F77E5-D77E-65C0-EEFF-49D00DE0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129A2-7381-E61D-889F-DEDC3028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6F71-CD26-232D-8AFF-9E287AE6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7B73-D7D1-2B9E-8439-240403BB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D71E-F690-2031-E7D6-6C5479E3C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7748D-E330-24BB-5BC8-89EFC38B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5DCE-245C-D893-8ADA-6875C9E1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E978-B063-8CD6-657A-43E6CAE5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2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8C1C9-1A3E-88D9-FD9E-8738D9F2A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8AE7B-AA1D-CBDD-90DA-748B1B4A9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C6E04-1497-645B-7992-9989AD54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80604-444D-3653-2B44-FB3BE4DF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7A9C4-3B9C-6489-21D9-9AC018F7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1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C174-8084-0D66-38F0-51E25831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9115-07CE-B4F4-D559-F7ECD2F7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C725-7A84-61A1-2FC7-874B0999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2B28-2612-D710-0599-F52F4924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FB1F-0F0C-AD4D-9A9E-72F58D0C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9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A52E-A78A-475B-C15B-D812EC76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EBB63-52C5-2245-E233-4C80E46C3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0B25-B776-BF73-AF6C-3EEC84A4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9E2F-D405-AA0E-4694-F07843F7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3E55-4A1B-2C57-81D3-6719FFC5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C78E-6017-1925-EAAE-930EF923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2024E-53C8-9C6C-8C9C-76F6D2F0D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1134C-C84B-A823-5E47-3819C530F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B316-F6C2-CDBE-F867-12AB1ACC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74F91-BD13-0B6F-E452-77F1AC2B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D622C-B18E-EF5A-1533-0B2ECCD1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4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837F-1A54-C45F-6DCE-E5586DE1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84BB2-0CB1-F6D3-DC30-6D11925D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D8AC7-D8E8-FCB6-1B41-4554E315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50197-77E2-F54D-0667-33DCC78D7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5CE3B-8629-7B5F-F4CD-3ECAEEE2B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89123-0AA8-98B5-7789-10B433C6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D70EA-2767-1817-00B2-2286907C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6DA4F-71AD-88D3-D52E-06C0D3FA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9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B0B8-4C9F-02DF-4385-E6C9DF9D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36830-0781-A0A0-A482-C2AFF3C1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B6DB7-2711-67E8-E31C-E9F90921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6C930-7B16-68B5-C2E8-3FACFA63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3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AB93C-8B29-9F43-FA7C-3FA9EF1B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633E8-C686-7589-C0F9-4C5D371C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FCCA-CE31-5F67-747D-E2CE9505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6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D44BC-D928-9254-A6B0-18E7A5F7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3CEB-8F1C-C5CB-6AE0-F9FF0920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4764E-DC89-1EFB-DFB5-7959F2A3F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54216-86E5-6AD4-4551-E7913A41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E812D-D189-2163-EF1F-F1B8BCEC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296F3-93B6-0086-B56C-DB86F44A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47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743F-F913-4EB8-4B57-DA106600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7AAF3-1118-95E2-026C-D991D1DA4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2E751-1EF8-1D12-B8BF-D3EAAA377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94E68-F9C0-4D16-BEC2-01597983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4FB7-80C6-B508-D253-AE93E3EB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A6D96-29F1-559B-7B1E-73D40CE4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1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D9629-A566-AD58-7BB9-EA16AF35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7E52E-1B1F-DA4F-209F-D754587A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7BA99-C014-7C5B-C8B4-327B7AEA2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EAE3C-312B-46E0-8D08-AEF30D69DE5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E746-DB26-19B6-5C3A-DB36DEA7B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0137-084D-919C-6BB3-2E81D0113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A75E5-0D0E-4EA5-8596-290453EA68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77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3E24-D61F-082B-FD47-631D35F9D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F73B1-B5BA-3559-DB19-209A8697D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 descr="A collage of fire trucks&#10;&#10;Description automatically generated">
            <a:extLst>
              <a:ext uri="{FF2B5EF4-FFF2-40B4-BE49-F238E27FC236}">
                <a16:creationId xmlns:a16="http://schemas.microsoft.com/office/drawing/2014/main" id="{05651345-65AA-8101-F6C9-0150FCC9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52A094-87E2-4DA6-2ADA-C4F6B5E70D13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FCB98-23F1-CF83-6D00-145860D93E1A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140D4-B514-C719-AAF3-2312DB6CE073}"/>
              </a:ext>
            </a:extLst>
          </p:cNvPr>
          <p:cNvSpPr txBox="1"/>
          <p:nvPr/>
        </p:nvSpPr>
        <p:spPr>
          <a:xfrm>
            <a:off x="518470" y="1384183"/>
            <a:ext cx="63096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Začátky projektu: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Vznikl z požadavků ZŠ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Projekt vytvořila a vede Mgr. Olena Gažová ve spolupráci se studenty oboru Požární ochrana, technika a prevence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Program je koncipován jako zájmový výukový program aplikovaný v principu DĚTI x DĚTEM</a:t>
            </a:r>
          </a:p>
          <a:p>
            <a:endParaRPr lang="cs-CZ" sz="2000" dirty="0">
              <a:solidFill>
                <a:srgbClr val="213463"/>
              </a:solidFill>
              <a:latin typeface="Helvetica" panose="020B0604020202020204" pitchFamily="34" charset="0"/>
            </a:endParaRPr>
          </a:p>
          <a:p>
            <a:endParaRPr lang="cs-CZ" sz="2000" b="1" dirty="0">
              <a:solidFill>
                <a:srgbClr val="213463"/>
              </a:solidFill>
              <a:latin typeface="Helvetica" panose="020B060402020202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cs-CZ" sz="2000" b="1" dirty="0">
              <a:solidFill>
                <a:srgbClr val="213463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2" descr="Není k dispozici žádný popis fotky.">
            <a:extLst>
              <a:ext uri="{FF2B5EF4-FFF2-40B4-BE49-F238E27FC236}">
                <a16:creationId xmlns:a16="http://schemas.microsoft.com/office/drawing/2014/main" id="{3D0204CD-6B48-2B2E-CE7B-1342DD664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25684" r="39385"/>
          <a:stretch/>
        </p:blipFill>
        <p:spPr bwMode="auto">
          <a:xfrm>
            <a:off x="7095192" y="1666430"/>
            <a:ext cx="4851803" cy="35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9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433CB-E918-0F1F-41A9-073B0C839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E99DC3-25B8-FDA0-2FA2-C69729BE8289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B93F5-C513-6AA5-52B5-4D1302CF806F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AE6B-0914-14D7-2967-3875EBD5497B}"/>
              </a:ext>
            </a:extLst>
          </p:cNvPr>
          <p:cNvSpPr txBox="1"/>
          <p:nvPr/>
        </p:nvSpPr>
        <p:spPr>
          <a:xfrm>
            <a:off x="518470" y="1384183"/>
            <a:ext cx="5224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Spolupráce se SH ČMS: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Zakoupení propagačního materiálu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Banner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Odměny pro žáky ZŠ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Propagace našeho projektu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A2680-D847-8033-3BD1-0D1D259A0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22" y="3473270"/>
            <a:ext cx="4126840" cy="232015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CB390C8-B231-7B07-BFA8-43502A64C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7205" r="11754" b="646"/>
          <a:stretch/>
        </p:blipFill>
        <p:spPr bwMode="auto">
          <a:xfrm>
            <a:off x="6517595" y="1294574"/>
            <a:ext cx="4919526" cy="43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3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3E2BE-96E2-8873-4CEE-D4D1AA74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23ED70-428F-A341-B9F8-080DED17EEFC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31F4A-222C-1283-516D-D5F430E569BB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94311-A1D2-89C9-094D-B8103957108A}"/>
              </a:ext>
            </a:extLst>
          </p:cNvPr>
          <p:cNvSpPr txBox="1"/>
          <p:nvPr/>
        </p:nvSpPr>
        <p:spPr>
          <a:xfrm>
            <a:off x="518470" y="1384183"/>
            <a:ext cx="74510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Cíle projektu: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Proškolit a vzdělávat žáky ZŠ v oblastech: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Požární prevence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Činnosti složek IZS, zejména HZS ČR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Chování osob za mimořádných událostí (Evakuace)</a:t>
            </a:r>
          </a:p>
          <a:p>
            <a:pPr marL="342900" indent="-34290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Propagace požárního sportu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TFA (Toughest Firefighter Alive)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Požární útok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Běh na 100m s překážkami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000" dirty="0">
                <a:solidFill>
                  <a:srgbClr val="213463"/>
                </a:solidFill>
                <a:latin typeface="Helvetica" panose="020B0604020202020204" pitchFamily="34" charset="0"/>
              </a:rPr>
              <a:t>Výstup na cvičnou věž</a:t>
            </a:r>
          </a:p>
        </p:txBody>
      </p:sp>
      <p:pic>
        <p:nvPicPr>
          <p:cNvPr id="1026" name="Picture 2" descr="Může jít o obrázek 4 lidé a text">
            <a:extLst>
              <a:ext uri="{FF2B5EF4-FFF2-40B4-BE49-F238E27FC236}">
                <a16:creationId xmlns:a16="http://schemas.microsoft.com/office/drawing/2014/main" id="{A81775DF-8542-7FFD-3F9E-2FE5CD322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9"/>
          <a:stretch/>
        </p:blipFill>
        <p:spPr bwMode="auto">
          <a:xfrm>
            <a:off x="7969541" y="1724298"/>
            <a:ext cx="3784078" cy="35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9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BB340-FF9B-27A7-5367-F5D3C07BB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9179AA-0EDC-00D9-769D-81E78CDFCCAC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60300-09D0-AFE2-D274-3BB13BF627C1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A2FC5-01D8-3E8E-D360-C57BE40F7692}"/>
              </a:ext>
            </a:extLst>
          </p:cNvPr>
          <p:cNvSpPr txBox="1"/>
          <p:nvPr/>
        </p:nvSpPr>
        <p:spPr>
          <a:xfrm>
            <a:off x="518470" y="1384183"/>
            <a:ext cx="7451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Obsah přednášek: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Studenti si sami připravili prezentaci (původní prezentaci v roce 2024 nahradila nová)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Přednášky dětem představují: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Vybavení a práci hasičů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Hasící přístroje a jejich použití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Požáry a jak se při nich chovat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Chování při mimořádných událostech / Evakuace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Základy první pomoci</a:t>
            </a:r>
          </a:p>
        </p:txBody>
      </p:sp>
      <p:pic>
        <p:nvPicPr>
          <p:cNvPr id="1028" name="Picture 4" descr="Může jít o obrázek 3 lidé, sanitka a text">
            <a:extLst>
              <a:ext uri="{FF2B5EF4-FFF2-40B4-BE49-F238E27FC236}">
                <a16:creationId xmlns:a16="http://schemas.microsoft.com/office/drawing/2014/main" id="{75E47D32-6E17-027F-2DEF-CAA622591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t="35328" r="3569" b="8192"/>
          <a:stretch/>
        </p:blipFill>
        <p:spPr bwMode="auto">
          <a:xfrm>
            <a:off x="7824095" y="1588559"/>
            <a:ext cx="3729819" cy="38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679DF-1D6F-6ACF-6FDC-2E8D656CD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945588-A226-59B8-74CF-7B6562E4A501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5B338-9177-257E-3E2A-B0CF0234AFDC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46D2B-02B5-D692-7E2A-816D05F7C607}"/>
              </a:ext>
            </a:extLst>
          </p:cNvPr>
          <p:cNvSpPr txBox="1"/>
          <p:nvPr/>
        </p:nvSpPr>
        <p:spPr>
          <a:xfrm>
            <a:off x="518470" y="1384183"/>
            <a:ext cx="74510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Průběh přednášky: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Jedna přednáška zabere dvě vyučovací hodiny (2x 45 min. – v půlce přestávka)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Zahájení přednášky – představení přednášejících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Prezentace jednotlivých témat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Teorie je prokládána praktickými ukázkami do kterých jsou zapojeny i děti</a:t>
            </a:r>
            <a:endParaRPr lang="cs-CZ" sz="2400" dirty="0">
              <a:solidFill>
                <a:srgbClr val="213463"/>
              </a:solidFill>
              <a:latin typeface="Helvetica" panose="020B0604020202020204" pitchFamily="34" charset="0"/>
            </a:endParaRPr>
          </a:p>
        </p:txBody>
      </p:sp>
      <p:pic>
        <p:nvPicPr>
          <p:cNvPr id="2050" name="Picture 2" descr="Může jít o obrázek 5 lidí, studující lidé a text">
            <a:extLst>
              <a:ext uri="{FF2B5EF4-FFF2-40B4-BE49-F238E27FC236}">
                <a16:creationId xmlns:a16="http://schemas.microsoft.com/office/drawing/2014/main" id="{8C646557-CD73-7E12-9973-85BA9A880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9476" r="24179" b="11332"/>
          <a:stretch/>
        </p:blipFill>
        <p:spPr bwMode="auto">
          <a:xfrm>
            <a:off x="8200724" y="1195432"/>
            <a:ext cx="3253339" cy="45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1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65AE6F-96B8-119A-859B-2C1883D5C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DF9889-93A8-1AA7-CFCB-7AE54AD90357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D9201-2173-7776-1334-D54129991916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4592B-D2D6-1AE4-DD95-8192E072DE5A}"/>
              </a:ext>
            </a:extLst>
          </p:cNvPr>
          <p:cNvSpPr txBox="1"/>
          <p:nvPr/>
        </p:nvSpPr>
        <p:spPr>
          <a:xfrm>
            <a:off x="518471" y="1384183"/>
            <a:ext cx="47371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Praktické ukázky: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Příprava hasiče k výjezdu (oblečení do zásahového oděvu včetně dýchací techniky)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Balení evakuačního zavazadla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Simulovaný hovor na číslo tísňového volání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První pomoc (Stabilizovaná poloha, resuscitace)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82123B-3666-6971-6F1D-677F21C7E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27119" b="7943"/>
          <a:stretch/>
        </p:blipFill>
        <p:spPr bwMode="auto">
          <a:xfrm>
            <a:off x="5324030" y="1271187"/>
            <a:ext cx="1940867" cy="45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77DF49A-0DE7-E8AF-93B3-4313A1D49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3"/>
          <a:stretch/>
        </p:blipFill>
        <p:spPr bwMode="auto">
          <a:xfrm>
            <a:off x="7984621" y="1271187"/>
            <a:ext cx="3785786" cy="21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ůže jít o obrázek 6 lidí a text">
            <a:extLst>
              <a:ext uri="{FF2B5EF4-FFF2-40B4-BE49-F238E27FC236}">
                <a16:creationId xmlns:a16="http://schemas.microsoft.com/office/drawing/2014/main" id="{F0E18289-35B1-D8B1-85B8-39B9F7BCF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0" b="13657"/>
          <a:stretch/>
        </p:blipFill>
        <p:spPr bwMode="auto">
          <a:xfrm>
            <a:off x="7984620" y="3537960"/>
            <a:ext cx="3785787" cy="224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4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0B064-9DDB-A7D4-AEC6-6E0884854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441D7C-260E-8690-0F0C-F9F93B523DD5}"/>
              </a:ext>
            </a:extLst>
          </p:cNvPr>
          <p:cNvSpPr txBox="1"/>
          <p:nvPr/>
        </p:nvSpPr>
        <p:spPr>
          <a:xfrm>
            <a:off x="4678261" y="6429182"/>
            <a:ext cx="2835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solidFill>
                  <a:srgbClr val="213463"/>
                </a:solidFill>
                <a:latin typeface="Helvetica" panose="020B0604020202020204" pitchFamily="34" charset="0"/>
              </a:rPr>
              <a:t>HASIČSKÉ JISKŘENÍ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1ECC8-8E6C-5E0D-2107-7A69825F2834}"/>
              </a:ext>
            </a:extLst>
          </p:cNvPr>
          <p:cNvSpPr txBox="1"/>
          <p:nvPr/>
        </p:nvSpPr>
        <p:spPr>
          <a:xfrm>
            <a:off x="510081" y="278386"/>
            <a:ext cx="675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Helvetica" panose="020B0604020202020204" pitchFamily="34" charset="0"/>
              </a:rPr>
              <a:t>O projektu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DC85-2CD5-3E86-6837-F75F29E3513B}"/>
              </a:ext>
            </a:extLst>
          </p:cNvPr>
          <p:cNvSpPr txBox="1"/>
          <p:nvPr/>
        </p:nvSpPr>
        <p:spPr>
          <a:xfrm>
            <a:off x="518470" y="1384183"/>
            <a:ext cx="74510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13463"/>
                </a:solidFill>
                <a:latin typeface="Helvetica" panose="020B0604020202020204" pitchFamily="34" charset="0"/>
              </a:rPr>
              <a:t>Symboly projektu: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V roce 2013 projekt získal podpůrný název „HASIČSKÉ JISKŘENÍ“</a:t>
            </a:r>
          </a:p>
          <a:p>
            <a:pPr marL="285750" indent="-285750">
              <a:buBlip>
                <a:blip r:embed="rId3"/>
              </a:buBlip>
            </a:pPr>
            <a:r>
              <a:rPr lang="cs-CZ" sz="2800" dirty="0">
                <a:solidFill>
                  <a:srgbClr val="213463"/>
                </a:solidFill>
                <a:latin typeface="Helvetica" panose="020B0604020202020204" pitchFamily="34" charset="0"/>
              </a:rPr>
              <a:t>Maskoti projektu – Jiskřička a Kapička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Byli osloveni žáci 3. ročníku ZŠ Bohutín aby výtvarně ztvárnili maskoty projektu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Vybrány byly dvě postavičky</a:t>
            </a:r>
          </a:p>
          <a:p>
            <a:pPr marL="800100" lvl="1" indent="-342900">
              <a:buBlip>
                <a:blip r:embed="rId4"/>
              </a:buBlip>
            </a:pPr>
            <a:r>
              <a:rPr lang="cs-CZ" sz="2400" dirty="0">
                <a:solidFill>
                  <a:srgbClr val="213463"/>
                </a:solidFill>
                <a:latin typeface="Helvetica" panose="020B0604020202020204" pitchFamily="34" charset="0"/>
              </a:rPr>
              <a:t>Tyto dva symboly provádí náš projekt</a:t>
            </a:r>
          </a:p>
        </p:txBody>
      </p:sp>
      <p:pic>
        <p:nvPicPr>
          <p:cNvPr id="4" name="Picture 3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F9B9C41B-165E-289D-D0AD-8A56BF2AD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8408" y1="15225" x2="18442" y2="29066"/>
                        <a14:backgroundMark x1="18442" y1="29066" x2="11569" y2="49481"/>
                        <a14:backgroundMark x1="11569" y1="49481" x2="47766" y2="29642"/>
                        <a14:backgroundMark x1="47766" y1="29642" x2="47308" y2="21107"/>
                        <a14:backgroundMark x1="47308" y1="21107" x2="27491" y2="14418"/>
                        <a14:backgroundMark x1="27491" y1="14418" x2="17526" y2="16840"/>
                        <a14:backgroundMark x1="17526" y1="16840" x2="16724" y2="17762"/>
                        <a14:backgroundMark x1="44788" y1="60554" x2="39519" y2="67128"/>
                        <a14:backgroundMark x1="39519" y1="67128" x2="41695" y2="74856"/>
                        <a14:backgroundMark x1="41695" y1="74856" x2="62887" y2="70473"/>
                        <a14:backgroundMark x1="62887" y1="70473" x2="63688" y2="62168"/>
                        <a14:backgroundMark x1="63688" y1="62168" x2="43872" y2="60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69" y="70339"/>
            <a:ext cx="7629131" cy="75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3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uniform&#10;&#10;Description automatically generated">
            <a:extLst>
              <a:ext uri="{FF2B5EF4-FFF2-40B4-BE49-F238E27FC236}">
                <a16:creationId xmlns:a16="http://schemas.microsoft.com/office/drawing/2014/main" id="{830E3ACF-6554-DC26-AFD8-ED877EF0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3789</TotalTime>
  <Words>291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Píša Fuzi</dc:creator>
  <cp:lastModifiedBy>Píša Fuzi</cp:lastModifiedBy>
  <cp:revision>46</cp:revision>
  <dcterms:created xsi:type="dcterms:W3CDTF">2024-03-19T19:46:31Z</dcterms:created>
  <dcterms:modified xsi:type="dcterms:W3CDTF">2025-03-12T15:05:19Z</dcterms:modified>
</cp:coreProperties>
</file>