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58" r:id="rId8"/>
    <p:sldId id="268" r:id="rId9"/>
    <p:sldId id="259" r:id="rId10"/>
    <p:sldId id="269" r:id="rId11"/>
    <p:sldId id="274" r:id="rId12"/>
    <p:sldId id="260" r:id="rId13"/>
    <p:sldId id="270" r:id="rId14"/>
    <p:sldId id="271" r:id="rId15"/>
    <p:sldId id="272" r:id="rId16"/>
    <p:sldId id="273" r:id="rId17"/>
    <p:sldId id="261" r:id="rId18"/>
    <p:sldId id="262" r:id="rId19"/>
    <p:sldId id="263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827D6C-CEB3-16B5-37E7-C643B6601A5C}" v="398" dt="2024-12-08T12:59:24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06.01.2025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06.01.2025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06.01.2025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06.01.2025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06.01.2025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06.01.2025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06.01.2025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06.01.2025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06.01.2025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06.01.2025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06.01.2025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06.01.2025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 descr="Obsah obrázku Písmo, logo, Grafika, symbol&#10;&#10;Popis se vygeneroval automaticky.">
            <a:extLst>
              <a:ext uri="{FF2B5EF4-FFF2-40B4-BE49-F238E27FC236}">
                <a16:creationId xmlns:a16="http://schemas.microsoft.com/office/drawing/2014/main" id="{1C6BAFC6-882A-8D13-1501-6E94D4DE9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3" y="1119116"/>
            <a:ext cx="7120145" cy="2213635"/>
          </a:xfrm>
          <a:prstGeom prst="rect">
            <a:avLst/>
          </a:prstGeom>
        </p:spPr>
      </p:pic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89304" y="3429000"/>
            <a:ext cx="8921672" cy="1713305"/>
          </a:xfrm>
        </p:spPr>
        <p:txBody>
          <a:bodyPr anchor="b">
            <a:normAutofit/>
          </a:bodyPr>
          <a:lstStyle/>
          <a:p>
            <a:pPr algn="l"/>
            <a:r>
              <a:rPr lang="cs-CZ" sz="6200"/>
              <a:t>Policejní bezpečnost pro ZŠ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3" y="5142305"/>
            <a:ext cx="7321298" cy="7531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cs-CZ" sz="3000" dirty="0"/>
              <a:t>Vzdělávací program</a:t>
            </a:r>
            <a:endParaRPr lang="cs-CZ" sz="3000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29C2C85-1492-463C-B805-3FD3FCE93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27D815-F0FF-7718-8EF0-758AB1ED1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232" y="3883014"/>
            <a:ext cx="10071536" cy="929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"Policejní bezpečnost pro ZŠ"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6D6C38-A67D-E827-1D8F-F95BF5070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232" y="4943175"/>
            <a:ext cx="10071536" cy="4483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500" kern="1200" dirty="0" err="1">
                <a:latin typeface="+mn-lt"/>
                <a:ea typeface="+mn-ea"/>
                <a:cs typeface="+mn-cs"/>
              </a:rPr>
              <a:t>Kvíz</a:t>
            </a:r>
            <a:r>
              <a:rPr lang="en-US" sz="2500" kern="1200" dirty="0">
                <a:latin typeface="+mn-lt"/>
                <a:ea typeface="+mn-ea"/>
                <a:cs typeface="+mn-cs"/>
              </a:rPr>
              <a:t> o </a:t>
            </a:r>
            <a:r>
              <a:rPr lang="en-US" sz="2500" kern="1200" dirty="0" err="1">
                <a:latin typeface="+mn-lt"/>
                <a:ea typeface="+mn-ea"/>
                <a:cs typeface="+mn-cs"/>
              </a:rPr>
              <a:t>Městské</a:t>
            </a:r>
            <a:r>
              <a:rPr lang="en-US" sz="25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500" kern="1200" dirty="0" err="1">
                <a:latin typeface="+mn-lt"/>
                <a:ea typeface="+mn-ea"/>
                <a:cs typeface="+mn-cs"/>
              </a:rPr>
              <a:t>policii</a:t>
            </a:r>
            <a:r>
              <a:rPr lang="en-US" sz="2500" kern="1200" dirty="0">
                <a:latin typeface="+mn-lt"/>
                <a:ea typeface="+mn-ea"/>
                <a:cs typeface="+mn-cs"/>
              </a:rPr>
              <a:t> a PČR</a:t>
            </a:r>
          </a:p>
        </p:txBody>
      </p:sp>
      <p:pic>
        <p:nvPicPr>
          <p:cNvPr id="4" name="Obrázek 3" descr="Obsah obrázku elektronika, počítač, computer, Elektronické zařízení&#10;&#10;Popis se vygeneroval automaticky.">
            <a:extLst>
              <a:ext uri="{FF2B5EF4-FFF2-40B4-BE49-F238E27FC236}">
                <a16:creationId xmlns:a16="http://schemas.microsoft.com/office/drawing/2014/main" id="{3AE0BB49-C717-3B67-FB80-B59447EEC6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62" r="3" b="2865"/>
          <a:stretch/>
        </p:blipFill>
        <p:spPr>
          <a:xfrm rot="16200000">
            <a:off x="1920105" y="-401065"/>
            <a:ext cx="3024814" cy="5069590"/>
          </a:xfrm>
          <a:prstGeom prst="rect">
            <a:avLst/>
          </a:prstGeom>
        </p:spPr>
      </p:pic>
      <p:pic>
        <p:nvPicPr>
          <p:cNvPr id="5" name="Obrázek 4" descr="Obsah obrázku interiér, zeď, oblečení, nábytek&#10;&#10;Popis se vygeneroval automaticky.">
            <a:extLst>
              <a:ext uri="{FF2B5EF4-FFF2-40B4-BE49-F238E27FC236}">
                <a16:creationId xmlns:a16="http://schemas.microsoft.com/office/drawing/2014/main" id="{F82535C3-8CF6-ACC5-927E-C79B7F75D0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466" r="-3" b="3757"/>
          <a:stretch/>
        </p:blipFill>
        <p:spPr>
          <a:xfrm>
            <a:off x="6228507" y="621323"/>
            <a:ext cx="5065776" cy="3024814"/>
          </a:xfrm>
          <a:prstGeom prst="rect">
            <a:avLst/>
          </a:prstGeom>
        </p:spPr>
      </p:pic>
      <p:pic>
        <p:nvPicPr>
          <p:cNvPr id="7" name="Obrázek 6" descr="Obsah obrázku Písmo, logo, Grafika, symbol&#10;&#10;Popis se vygeneroval automaticky.">
            <a:extLst>
              <a:ext uri="{FF2B5EF4-FFF2-40B4-BE49-F238E27FC236}">
                <a16:creationId xmlns:a16="http://schemas.microsoft.com/office/drawing/2014/main" id="{6092C87F-9664-203D-1059-A1B22FDD1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6025" y="5936444"/>
            <a:ext cx="297180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81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29C2C85-1492-463C-B805-3FD3FCE93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8B3691-E7B2-A696-3155-1E7467048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232" y="3883014"/>
            <a:ext cx="10071536" cy="929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"Policejní bezpečnost pro ZŠ"</a:t>
            </a:r>
            <a:b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Zapojení žáků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C4CC02-606A-20EF-F778-D713D8672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232" y="4943175"/>
            <a:ext cx="10071536" cy="4483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500" kern="1200" dirty="0" err="1">
                <a:latin typeface="+mn-lt"/>
                <a:ea typeface="+mn-ea"/>
                <a:cs typeface="+mn-cs"/>
              </a:rPr>
              <a:t>Fyzické</a:t>
            </a:r>
            <a:r>
              <a:rPr lang="en-US" sz="2500" kern="1200" dirty="0">
                <a:latin typeface="+mn-lt"/>
                <a:ea typeface="+mn-ea"/>
                <a:cs typeface="+mn-cs"/>
              </a:rPr>
              <a:t> testy k PČR</a:t>
            </a:r>
          </a:p>
        </p:txBody>
      </p:sp>
      <p:pic>
        <p:nvPicPr>
          <p:cNvPr id="4" name="Obrázek 3" descr="Obsah obrázku oblečení, interiér, nábytek, zeď&#10;&#10;Popis se vygeneroval automaticky.">
            <a:extLst>
              <a:ext uri="{FF2B5EF4-FFF2-40B4-BE49-F238E27FC236}">
                <a16:creationId xmlns:a16="http://schemas.microsoft.com/office/drawing/2014/main" id="{27FB8C51-3080-DFAB-B20E-140A7CE493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870" b="4575"/>
          <a:stretch/>
        </p:blipFill>
        <p:spPr>
          <a:xfrm>
            <a:off x="897717" y="621323"/>
            <a:ext cx="5069590" cy="3024814"/>
          </a:xfrm>
          <a:prstGeom prst="rect">
            <a:avLst/>
          </a:prstGeom>
        </p:spPr>
      </p:pic>
      <p:pic>
        <p:nvPicPr>
          <p:cNvPr id="5" name="Obrázek 4" descr="Obsah obrázku oblečení, interiér, zeď, text&#10;&#10;Popis se vygeneroval automaticky.">
            <a:extLst>
              <a:ext uri="{FF2B5EF4-FFF2-40B4-BE49-F238E27FC236}">
                <a16:creationId xmlns:a16="http://schemas.microsoft.com/office/drawing/2014/main" id="{288B8649-DD7B-D0DC-819C-CE96254219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138" r="-3" b="13245"/>
          <a:stretch/>
        </p:blipFill>
        <p:spPr>
          <a:xfrm>
            <a:off x="6228507" y="621323"/>
            <a:ext cx="5065776" cy="3024814"/>
          </a:xfrm>
          <a:prstGeom prst="rect">
            <a:avLst/>
          </a:prstGeom>
        </p:spPr>
      </p:pic>
      <p:pic>
        <p:nvPicPr>
          <p:cNvPr id="7" name="Obrázek 6" descr="Obsah obrázku Písmo, logo, Grafika, symbol&#10;&#10;Popis se vygeneroval automaticky.">
            <a:extLst>
              <a:ext uri="{FF2B5EF4-FFF2-40B4-BE49-F238E27FC236}">
                <a16:creationId xmlns:a16="http://schemas.microsoft.com/office/drawing/2014/main" id="{D6FEF97E-637D-A422-B2E6-C6D7038F2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2761" y="5936444"/>
            <a:ext cx="297180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77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7D5AC0-62A8-5629-1853-3E21A2B70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cs-CZ" sz="5100"/>
              <a:t>"Policejní bezpečnost pro ZŠ"</a:t>
            </a:r>
            <a:br>
              <a:rPr lang="cs-CZ" sz="5100"/>
            </a:br>
            <a:r>
              <a:rPr lang="cs-CZ" sz="5100"/>
              <a:t>Praktická cvičení</a:t>
            </a:r>
          </a:p>
        </p:txBody>
      </p:sp>
      <p:pic>
        <p:nvPicPr>
          <p:cNvPr id="5" name="Obrázek 4" descr="Obsah obrázku Písmo, logo, Grafika, symbol&#10;&#10;Popis se vygeneroval automaticky.">
            <a:extLst>
              <a:ext uri="{FF2B5EF4-FFF2-40B4-BE49-F238E27FC236}">
                <a16:creationId xmlns:a16="http://schemas.microsoft.com/office/drawing/2014/main" id="{C32A1FF0-BA94-5BC9-B14A-0E9E9844C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357" y="3833073"/>
            <a:ext cx="3533985" cy="1098706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79C769-CAC4-99C5-7CD8-AC92B0B25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1495" y="3020690"/>
            <a:ext cx="6288933" cy="272819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500" dirty="0"/>
              <a:t>Hmaty, chvaty, kopy, údery</a:t>
            </a:r>
          </a:p>
          <a:p>
            <a:r>
              <a:rPr lang="cs-CZ" sz="2500" dirty="0"/>
              <a:t>Stimulované situace</a:t>
            </a:r>
          </a:p>
          <a:p>
            <a:pPr marL="0" indent="0">
              <a:buNone/>
            </a:pPr>
            <a:r>
              <a:rPr lang="cs-CZ" sz="2500" dirty="0"/>
              <a:t>       a) sebeobrana proti fyzickému napadení</a:t>
            </a:r>
          </a:p>
          <a:p>
            <a:pPr marL="0" indent="0">
              <a:buNone/>
            </a:pPr>
            <a:r>
              <a:rPr lang="cs-CZ" sz="2500" dirty="0"/>
              <a:t>       b) pacifikace a poutání pachatele</a:t>
            </a:r>
          </a:p>
          <a:p>
            <a:pPr marL="0" indent="0">
              <a:buNone/>
            </a:pPr>
            <a:r>
              <a:rPr lang="cs-CZ" sz="2500" dirty="0"/>
              <a:t>       c) ohledání místa činu</a:t>
            </a:r>
          </a:p>
        </p:txBody>
      </p:sp>
    </p:spTree>
    <p:extLst>
      <p:ext uri="{BB962C8B-B14F-4D97-AF65-F5344CB8AC3E}">
        <p14:creationId xmlns:p14="http://schemas.microsoft.com/office/powerpoint/2010/main" val="3404961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533BF18B-C8A1-400D-BBBD-6103EC9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C2E2B7-DAC3-C49E-8234-4446CC9C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909" y="1059404"/>
            <a:ext cx="2929065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kern="1200">
                <a:latin typeface="+mj-lt"/>
                <a:ea typeface="+mj-ea"/>
                <a:cs typeface="+mj-cs"/>
              </a:rPr>
              <a:t>"</a:t>
            </a:r>
            <a:r>
              <a:rPr lang="en-US" sz="3700" kern="1200" err="1">
                <a:latin typeface="+mj-lt"/>
                <a:ea typeface="+mj-ea"/>
                <a:cs typeface="+mj-cs"/>
              </a:rPr>
              <a:t>Policejní</a:t>
            </a:r>
            <a:r>
              <a:rPr lang="en-US" sz="3700" kern="1200">
                <a:latin typeface="+mj-lt"/>
                <a:ea typeface="+mj-ea"/>
                <a:cs typeface="+mj-cs"/>
              </a:rPr>
              <a:t> </a:t>
            </a:r>
            <a:r>
              <a:rPr lang="en-US" sz="3700" kern="1200" err="1">
                <a:latin typeface="+mj-lt"/>
                <a:ea typeface="+mj-ea"/>
                <a:cs typeface="+mj-cs"/>
              </a:rPr>
              <a:t>bezpečnost</a:t>
            </a:r>
            <a:r>
              <a:rPr lang="en-US" sz="3700" kern="1200">
                <a:latin typeface="+mj-lt"/>
                <a:ea typeface="+mj-ea"/>
                <a:cs typeface="+mj-cs"/>
              </a:rPr>
              <a:t> pro ZŠ"</a:t>
            </a:r>
            <a:br>
              <a:rPr lang="en-US" sz="3700" kern="1200" dirty="0"/>
            </a:br>
            <a:r>
              <a:rPr lang="en-US" sz="3700" kern="1200" err="1">
                <a:latin typeface="+mj-lt"/>
                <a:ea typeface="+mj-ea"/>
                <a:cs typeface="+mj-cs"/>
              </a:rPr>
              <a:t>Praktická</a:t>
            </a:r>
            <a:r>
              <a:rPr lang="en-US" sz="3700" kern="1200">
                <a:latin typeface="+mj-lt"/>
                <a:ea typeface="+mj-ea"/>
                <a:cs typeface="+mj-cs"/>
              </a:rPr>
              <a:t> </a:t>
            </a:r>
            <a:r>
              <a:rPr lang="en-US" sz="3700" kern="1200" err="1">
                <a:latin typeface="+mj-lt"/>
                <a:ea typeface="+mj-ea"/>
                <a:cs typeface="+mj-cs"/>
              </a:rPr>
              <a:t>cvičení</a:t>
            </a:r>
            <a:endParaRPr lang="cs-CZ" err="1"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2C1C00-C19E-B77E-69BC-6E64DB574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3437" y="4817409"/>
            <a:ext cx="2446465" cy="11782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500" kern="1200" dirty="0" err="1">
                <a:latin typeface="+mn-lt"/>
                <a:ea typeface="+mn-ea"/>
                <a:cs typeface="+mn-cs"/>
              </a:rPr>
              <a:t>Hmaty</a:t>
            </a:r>
            <a:r>
              <a:rPr lang="en-US" sz="2500" kern="1200" dirty="0">
                <a:latin typeface="+mn-lt"/>
                <a:ea typeface="+mn-ea"/>
                <a:cs typeface="+mn-cs"/>
              </a:rPr>
              <a:t>, </a:t>
            </a:r>
            <a:r>
              <a:rPr lang="en-US" sz="2500" kern="1200" dirty="0" err="1">
                <a:latin typeface="+mn-lt"/>
                <a:ea typeface="+mn-ea"/>
                <a:cs typeface="+mn-cs"/>
              </a:rPr>
              <a:t>chvaty</a:t>
            </a:r>
            <a:r>
              <a:rPr lang="en-US" sz="2500" kern="1200" dirty="0">
                <a:latin typeface="+mn-lt"/>
                <a:ea typeface="+mn-ea"/>
                <a:cs typeface="+mn-cs"/>
              </a:rPr>
              <a:t>, </a:t>
            </a:r>
            <a:r>
              <a:rPr lang="en-US" sz="2500" kern="1200" dirty="0" err="1">
                <a:latin typeface="+mn-lt"/>
                <a:ea typeface="+mn-ea"/>
                <a:cs typeface="+mn-cs"/>
              </a:rPr>
              <a:t>kopy</a:t>
            </a:r>
            <a:r>
              <a:rPr lang="en-US" sz="2500" kern="1200" dirty="0">
                <a:latin typeface="+mn-lt"/>
                <a:ea typeface="+mn-ea"/>
                <a:cs typeface="+mn-cs"/>
              </a:rPr>
              <a:t>, </a:t>
            </a:r>
            <a:r>
              <a:rPr lang="en-US" sz="2500" kern="1200" dirty="0" err="1">
                <a:latin typeface="+mn-lt"/>
                <a:ea typeface="+mn-ea"/>
                <a:cs typeface="+mn-cs"/>
              </a:rPr>
              <a:t>údery</a:t>
            </a:r>
            <a:endParaRPr lang="en-US" sz="2500" kern="1200" dirty="0" err="1">
              <a:latin typeface="+mn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interiér, zeď, oblečení, osoba&#10;&#10;Popis se vygeneroval automaticky.">
            <a:extLst>
              <a:ext uri="{FF2B5EF4-FFF2-40B4-BE49-F238E27FC236}">
                <a16:creationId xmlns:a16="http://schemas.microsoft.com/office/drawing/2014/main" id="{DAB7DB3C-D387-7CB0-684E-CBC31A523C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709" r="30771"/>
          <a:stretch/>
        </p:blipFill>
        <p:spPr>
          <a:xfrm>
            <a:off x="545231" y="858525"/>
            <a:ext cx="3719192" cy="5211906"/>
          </a:xfrm>
          <a:prstGeom prst="rect">
            <a:avLst/>
          </a:prstGeom>
        </p:spPr>
      </p:pic>
      <p:pic>
        <p:nvPicPr>
          <p:cNvPr id="6" name="Obrázek 5" descr="Obsah obrázku oblečení, interiér, osoba, zeď&#10;&#10;Popis se vygeneroval automaticky.">
            <a:extLst>
              <a:ext uri="{FF2B5EF4-FFF2-40B4-BE49-F238E27FC236}">
                <a16:creationId xmlns:a16="http://schemas.microsoft.com/office/drawing/2014/main" id="{440EAD29-60E7-2750-A479-5056EE417B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346" r="5" b="5"/>
          <a:stretch/>
        </p:blipFill>
        <p:spPr>
          <a:xfrm>
            <a:off x="4457706" y="858524"/>
            <a:ext cx="3685032" cy="2505456"/>
          </a:xfrm>
          <a:prstGeom prst="rect">
            <a:avLst/>
          </a:prstGeom>
        </p:spPr>
      </p:pic>
      <p:pic>
        <p:nvPicPr>
          <p:cNvPr id="5" name="Obrázek 4" descr="Obsah obrázku oblečení, zeď, boty, interiér&#10;&#10;Popis se vygeneroval automaticky.">
            <a:extLst>
              <a:ext uri="{FF2B5EF4-FFF2-40B4-BE49-F238E27FC236}">
                <a16:creationId xmlns:a16="http://schemas.microsoft.com/office/drawing/2014/main" id="{61426A63-FB2F-EAA9-A568-5EDE128CC5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346" r="5" b="5"/>
          <a:stretch/>
        </p:blipFill>
        <p:spPr>
          <a:xfrm>
            <a:off x="4457712" y="3564974"/>
            <a:ext cx="3685031" cy="2505456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33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E47195D-EC06-4298-8805-0F0D65997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AE309E-501F-8266-078D-214566A66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2586" y="1810198"/>
            <a:ext cx="2917859" cy="2879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/>
              <a:t>"</a:t>
            </a:r>
            <a:r>
              <a:rPr lang="en-US" sz="3700" err="1"/>
              <a:t>Policejní</a:t>
            </a:r>
            <a:r>
              <a:rPr lang="en-US" sz="3700"/>
              <a:t> </a:t>
            </a:r>
            <a:r>
              <a:rPr lang="en-US" sz="3700" err="1"/>
              <a:t>bezpečnost</a:t>
            </a:r>
            <a:r>
              <a:rPr lang="en-US" sz="3700"/>
              <a:t> pro ZŠ"</a:t>
            </a:r>
            <a:br>
              <a:rPr lang="en-US" sz="3700" dirty="0"/>
            </a:br>
            <a:r>
              <a:rPr lang="en-US" sz="3700" err="1"/>
              <a:t>Praktická</a:t>
            </a:r>
            <a:r>
              <a:rPr lang="en-US" sz="3700"/>
              <a:t> </a:t>
            </a:r>
            <a:r>
              <a:rPr lang="en-US" sz="3700" err="1"/>
              <a:t>cvičení</a:t>
            </a:r>
            <a:endParaRPr lang="cs-CZ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AA1787-32C3-AE77-5C3A-F0AF3610E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7761" y="5108761"/>
            <a:ext cx="3006759" cy="11558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500" dirty="0" err="1"/>
              <a:t>Sebeobrana</a:t>
            </a:r>
            <a:r>
              <a:rPr lang="en-US" sz="2500" dirty="0"/>
              <a:t> </a:t>
            </a:r>
            <a:r>
              <a:rPr lang="en-US" sz="2500" dirty="0" err="1"/>
              <a:t>proti</a:t>
            </a:r>
            <a:r>
              <a:rPr lang="en-US" sz="2500" dirty="0"/>
              <a:t> </a:t>
            </a:r>
            <a:r>
              <a:rPr lang="en-US" sz="2500" dirty="0" err="1"/>
              <a:t>fyzickému</a:t>
            </a:r>
            <a:r>
              <a:rPr lang="en-US" sz="2500" dirty="0"/>
              <a:t> </a:t>
            </a:r>
            <a:r>
              <a:rPr lang="en-US" sz="2500" dirty="0" err="1"/>
              <a:t>napadení</a:t>
            </a:r>
            <a:endParaRPr lang="cs-CZ" sz="2500" dirty="0" err="1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interiér, nábytek, zeď, stůl&#10;&#10;Popis se vygeneroval automaticky.">
            <a:extLst>
              <a:ext uri="{FF2B5EF4-FFF2-40B4-BE49-F238E27FC236}">
                <a16:creationId xmlns:a16="http://schemas.microsoft.com/office/drawing/2014/main" id="{CE0A7DB7-997E-C4EE-751C-6911FC4FF0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2288" b="5012"/>
          <a:stretch/>
        </p:blipFill>
        <p:spPr>
          <a:xfrm>
            <a:off x="545237" y="2020406"/>
            <a:ext cx="3685032" cy="288814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F1EF516-2C3A-8C5C-72A4-83B7359848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73" r="15322" b="-1"/>
          <a:stretch/>
        </p:blipFill>
        <p:spPr>
          <a:xfrm>
            <a:off x="4457706" y="1815529"/>
            <a:ext cx="3685032" cy="329789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59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3BF18B-C8A1-400D-BBBD-6103EC9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54E117-B6B4-FCE2-6F64-75983814D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499" y="1939603"/>
            <a:ext cx="3189869" cy="28773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kern="1200">
                <a:latin typeface="+mj-lt"/>
                <a:ea typeface="+mj-ea"/>
                <a:cs typeface="+mj-cs"/>
              </a:rPr>
              <a:t>"</a:t>
            </a:r>
            <a:r>
              <a:rPr lang="en-US" sz="3700" kern="1200" err="1">
                <a:latin typeface="+mj-lt"/>
                <a:ea typeface="+mj-ea"/>
                <a:cs typeface="+mj-cs"/>
              </a:rPr>
              <a:t>Policejní</a:t>
            </a:r>
            <a:r>
              <a:rPr lang="en-US" sz="3700" kern="1200">
                <a:latin typeface="+mj-lt"/>
                <a:ea typeface="+mj-ea"/>
                <a:cs typeface="+mj-cs"/>
              </a:rPr>
              <a:t> </a:t>
            </a:r>
            <a:r>
              <a:rPr lang="en-US" sz="3700" kern="1200" err="1">
                <a:latin typeface="+mj-lt"/>
                <a:ea typeface="+mj-ea"/>
                <a:cs typeface="+mj-cs"/>
              </a:rPr>
              <a:t>bezpečnost</a:t>
            </a:r>
            <a:r>
              <a:rPr lang="en-US" sz="3700" kern="1200">
                <a:latin typeface="+mj-lt"/>
                <a:ea typeface="+mj-ea"/>
                <a:cs typeface="+mj-cs"/>
              </a:rPr>
              <a:t> pro ZŠ"</a:t>
            </a:r>
            <a:br>
              <a:rPr lang="en-US" sz="3700" kern="1200" dirty="0"/>
            </a:br>
            <a:r>
              <a:rPr lang="en-US" sz="3700" kern="1200" err="1">
                <a:latin typeface="+mj-lt"/>
                <a:ea typeface="+mj-ea"/>
                <a:cs typeface="+mj-cs"/>
              </a:rPr>
              <a:t>Praktická</a:t>
            </a:r>
            <a:r>
              <a:rPr lang="en-US" sz="3700" kern="1200">
                <a:latin typeface="+mj-lt"/>
                <a:ea typeface="+mj-ea"/>
                <a:cs typeface="+mj-cs"/>
              </a:rPr>
              <a:t> </a:t>
            </a:r>
            <a:r>
              <a:rPr lang="en-US" sz="3700" kern="1200" err="1">
                <a:latin typeface="+mj-lt"/>
                <a:ea typeface="+mj-ea"/>
                <a:cs typeface="+mj-cs"/>
              </a:rPr>
              <a:t>cvičení</a:t>
            </a:r>
            <a:endParaRPr lang="cs-CZ" err="1"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5478C6-DC94-7A06-BAA5-D85FA8248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2402" y="5023719"/>
            <a:ext cx="3772136" cy="12304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500" kern="1200" err="1">
                <a:latin typeface="+mn-lt"/>
                <a:ea typeface="+mn-ea"/>
                <a:cs typeface="+mn-cs"/>
              </a:rPr>
              <a:t>Pacifikace</a:t>
            </a:r>
            <a:r>
              <a:rPr lang="en-US" sz="2500" kern="1200" dirty="0">
                <a:latin typeface="+mn-lt"/>
                <a:ea typeface="+mn-ea"/>
                <a:cs typeface="+mn-cs"/>
              </a:rPr>
              <a:t> a </a:t>
            </a:r>
            <a:r>
              <a:rPr lang="en-US" sz="2500" kern="1200" err="1">
                <a:latin typeface="+mn-lt"/>
                <a:ea typeface="+mn-ea"/>
                <a:cs typeface="+mn-cs"/>
              </a:rPr>
              <a:t>poutání</a:t>
            </a:r>
            <a:r>
              <a:rPr lang="en-US" sz="25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500" kern="1200" err="1">
                <a:latin typeface="+mn-lt"/>
                <a:ea typeface="+mn-ea"/>
                <a:cs typeface="+mn-cs"/>
              </a:rPr>
              <a:t>pachatele</a:t>
            </a:r>
            <a:endParaRPr lang="cs-C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osoba, oblečení, boty, Kalhoty&#10;&#10;Popis se vygeneroval automaticky.">
            <a:extLst>
              <a:ext uri="{FF2B5EF4-FFF2-40B4-BE49-F238E27FC236}">
                <a16:creationId xmlns:a16="http://schemas.microsoft.com/office/drawing/2014/main" id="{882701D5-4AFA-34D7-8259-997CDA70C6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802" b="2"/>
          <a:stretch/>
        </p:blipFill>
        <p:spPr>
          <a:xfrm>
            <a:off x="545231" y="858525"/>
            <a:ext cx="3719192" cy="5211906"/>
          </a:xfrm>
          <a:prstGeom prst="rect">
            <a:avLst/>
          </a:prstGeom>
        </p:spPr>
      </p:pic>
      <p:pic>
        <p:nvPicPr>
          <p:cNvPr id="5" name="Obrázek 4" descr="Obsah obrázku interiér, oblečení, osoba, zeď&#10;&#10;Popis se vygeneroval automaticky.">
            <a:extLst>
              <a:ext uri="{FF2B5EF4-FFF2-40B4-BE49-F238E27FC236}">
                <a16:creationId xmlns:a16="http://schemas.microsoft.com/office/drawing/2014/main" id="{01EA769C-0228-F3F4-AA6E-1EBFAC8BAF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346" r="5" b="5"/>
          <a:stretch/>
        </p:blipFill>
        <p:spPr>
          <a:xfrm>
            <a:off x="4457706" y="858524"/>
            <a:ext cx="3685032" cy="2505456"/>
          </a:xfrm>
          <a:prstGeom prst="rect">
            <a:avLst/>
          </a:prstGeom>
        </p:spPr>
      </p:pic>
      <p:pic>
        <p:nvPicPr>
          <p:cNvPr id="6" name="Obrázek 5" descr="Obsah obrázku interiér, oblečení, zeď, osoba&#10;&#10;Popis se vygeneroval automaticky.">
            <a:extLst>
              <a:ext uri="{FF2B5EF4-FFF2-40B4-BE49-F238E27FC236}">
                <a16:creationId xmlns:a16="http://schemas.microsoft.com/office/drawing/2014/main" id="{A708A362-5228-8118-3257-5965484A29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" b="9351"/>
          <a:stretch/>
        </p:blipFill>
        <p:spPr>
          <a:xfrm>
            <a:off x="4457712" y="3564974"/>
            <a:ext cx="3685031" cy="250545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19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35">
            <a:extLst>
              <a:ext uri="{FF2B5EF4-FFF2-40B4-BE49-F238E27FC236}">
                <a16:creationId xmlns:a16="http://schemas.microsoft.com/office/drawing/2014/main" id="{0855A890-B60B-4670-9DC2-69DC05015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CF3270-A3FA-C03C-120A-480477F3F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19" y="2023110"/>
            <a:ext cx="3141977" cy="28124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/>
              <a:t>"</a:t>
            </a:r>
            <a:r>
              <a:rPr lang="en-US" sz="3700" err="1"/>
              <a:t>Policejní</a:t>
            </a:r>
            <a:r>
              <a:rPr lang="en-US" sz="3700"/>
              <a:t> </a:t>
            </a:r>
            <a:r>
              <a:rPr lang="en-US" sz="3700" err="1"/>
              <a:t>bezpečnost</a:t>
            </a:r>
            <a:r>
              <a:rPr lang="en-US" sz="3700"/>
              <a:t> pro ZŠ"</a:t>
            </a:r>
            <a:br>
              <a:rPr lang="en-US" sz="3700" dirty="0"/>
            </a:br>
            <a:r>
              <a:rPr lang="en-US" sz="3700" err="1"/>
              <a:t>Praktická</a:t>
            </a:r>
            <a:r>
              <a:rPr lang="en-US" sz="3700"/>
              <a:t> </a:t>
            </a:r>
            <a:r>
              <a:rPr lang="en-US" sz="3700" err="1"/>
              <a:t>cvičení</a:t>
            </a:r>
            <a:endParaRPr lang="cs-CZ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4DC97A-ACC3-A578-DA20-182757C7B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510" y="5086350"/>
            <a:ext cx="2984347" cy="11782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500" dirty="0" err="1"/>
              <a:t>Ohledání</a:t>
            </a:r>
            <a:r>
              <a:rPr lang="en-US" sz="2500" dirty="0"/>
              <a:t> </a:t>
            </a:r>
            <a:r>
              <a:rPr lang="en-US" sz="2500" dirty="0" err="1"/>
              <a:t>místa</a:t>
            </a:r>
            <a:r>
              <a:rPr lang="en-US" sz="2500" dirty="0"/>
              <a:t> </a:t>
            </a:r>
            <a:r>
              <a:rPr lang="en-US" sz="2500" dirty="0" err="1"/>
              <a:t>činu</a:t>
            </a:r>
          </a:p>
        </p:txBody>
      </p:sp>
      <p:sp>
        <p:nvSpPr>
          <p:cNvPr id="50" name="Rectangle 37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22480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042549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41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283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oblečení, osoba, interiér, boty&#10;&#10;Popis se vygeneroval automaticky.">
            <a:extLst>
              <a:ext uri="{FF2B5EF4-FFF2-40B4-BE49-F238E27FC236}">
                <a16:creationId xmlns:a16="http://schemas.microsoft.com/office/drawing/2014/main" id="{1BBED18B-60BD-06A4-5E62-845F929819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91" r="-2" b="38517"/>
          <a:stretch/>
        </p:blipFill>
        <p:spPr>
          <a:xfrm>
            <a:off x="4293386" y="883463"/>
            <a:ext cx="3225049" cy="2523744"/>
          </a:xfrm>
          <a:prstGeom prst="rect">
            <a:avLst/>
          </a:prstGeom>
        </p:spPr>
      </p:pic>
      <p:pic>
        <p:nvPicPr>
          <p:cNvPr id="7" name="Obrázek 6" descr="Obsah obrázku osoba, oblečení, interiér, okno&#10;&#10;Popis se vygeneroval automaticky.">
            <a:extLst>
              <a:ext uri="{FF2B5EF4-FFF2-40B4-BE49-F238E27FC236}">
                <a16:creationId xmlns:a16="http://schemas.microsoft.com/office/drawing/2014/main" id="{BC878122-838C-146D-0E21-F2F3FB131B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915" r="-2" b="-2"/>
          <a:stretch/>
        </p:blipFill>
        <p:spPr>
          <a:xfrm>
            <a:off x="7932064" y="883463"/>
            <a:ext cx="3694335" cy="2523744"/>
          </a:xfrm>
          <a:prstGeom prst="rect">
            <a:avLst/>
          </a:prstGeom>
        </p:spPr>
      </p:pic>
      <p:pic>
        <p:nvPicPr>
          <p:cNvPr id="6" name="Obrázek 5" descr="Obsah obrázku osoba, oblečení, interiér, zeď&#10;&#10;Popis se vygeneroval automaticky.">
            <a:extLst>
              <a:ext uri="{FF2B5EF4-FFF2-40B4-BE49-F238E27FC236}">
                <a16:creationId xmlns:a16="http://schemas.microsoft.com/office/drawing/2014/main" id="{16826F5F-CE37-E723-935F-B111D93DE9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659" r="4" b="4"/>
          <a:stretch/>
        </p:blipFill>
        <p:spPr>
          <a:xfrm>
            <a:off x="4284979" y="3564974"/>
            <a:ext cx="3241863" cy="2523744"/>
          </a:xfrm>
          <a:prstGeom prst="rect">
            <a:avLst/>
          </a:prstGeom>
        </p:spPr>
      </p:pic>
      <p:pic>
        <p:nvPicPr>
          <p:cNvPr id="5" name="Obrázek 4" descr="Obsah obrázku osoba, oblečení, interiér, žena&#10;&#10;Popis se vygeneroval automaticky.">
            <a:extLst>
              <a:ext uri="{FF2B5EF4-FFF2-40B4-BE49-F238E27FC236}">
                <a16:creationId xmlns:a16="http://schemas.microsoft.com/office/drawing/2014/main" id="{75F4BDF1-E458-144B-089D-D05528C22B0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" b="7921"/>
          <a:stretch/>
        </p:blipFill>
        <p:spPr>
          <a:xfrm>
            <a:off x="7957464" y="3564973"/>
            <a:ext cx="3654388" cy="25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07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016CB47-C4D4-4332-9ED0-DBB916252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A45D9EF-B64F-EBC6-34A6-7236F9051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91" y="3930306"/>
            <a:ext cx="4164518" cy="2437244"/>
          </a:xfrm>
        </p:spPr>
        <p:txBody>
          <a:bodyPr anchor="ctr">
            <a:normAutofit/>
          </a:bodyPr>
          <a:lstStyle/>
          <a:p>
            <a:pPr algn="ctr"/>
            <a:r>
              <a:rPr lang="cs-CZ" sz="3600" dirty="0"/>
              <a:t>"Policejní bezpečnost pro ZŠ"</a:t>
            </a:r>
            <a:br>
              <a:rPr lang="cs-CZ" sz="3600" dirty="0"/>
            </a:br>
            <a:r>
              <a:rPr lang="cs-CZ" sz="3000" dirty="0"/>
              <a:t>Používané pomůcky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35578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oblečení, osoba, interiér, zeď&#10;&#10;Popis se vygeneroval automaticky.">
            <a:extLst>
              <a:ext uri="{FF2B5EF4-FFF2-40B4-BE49-F238E27FC236}">
                <a16:creationId xmlns:a16="http://schemas.microsoft.com/office/drawing/2014/main" id="{D8C4C181-52B6-3750-19FD-2E10194AD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39202"/>
            <a:ext cx="3335789" cy="2501841"/>
          </a:xfrm>
          <a:prstGeom prst="rect">
            <a:avLst/>
          </a:prstGeom>
        </p:spPr>
      </p:pic>
      <p:pic>
        <p:nvPicPr>
          <p:cNvPr id="8" name="Obrázek 7" descr="Obsah obrázku kancelářské potřeby, text, interiér, umělá hmota&#10;&#10;Popis se vygeneroval automaticky.">
            <a:extLst>
              <a:ext uri="{FF2B5EF4-FFF2-40B4-BE49-F238E27FC236}">
                <a16:creationId xmlns:a16="http://schemas.microsoft.com/office/drawing/2014/main" id="{151BD585-958A-E9F9-98E6-390426403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883515" y="121645"/>
            <a:ext cx="2502714" cy="3336953"/>
          </a:xfrm>
          <a:prstGeom prst="rect">
            <a:avLst/>
          </a:prstGeom>
        </p:spPr>
      </p:pic>
      <p:pic>
        <p:nvPicPr>
          <p:cNvPr id="5" name="Obrázek 4" descr="Obsah obrázku Písmo, logo, Grafika, symbol&#10;&#10;Popis se vygeneroval automaticky.">
            <a:extLst>
              <a:ext uri="{FF2B5EF4-FFF2-40B4-BE49-F238E27FC236}">
                <a16:creationId xmlns:a16="http://schemas.microsoft.com/office/drawing/2014/main" id="{5BAD83E3-8A99-0033-6948-3A237C7E4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756" y="1271397"/>
            <a:ext cx="3336953" cy="103745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635346" y="5126067"/>
            <a:ext cx="219456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937ED6-3DD0-B647-65D0-FC4621C2A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19" y="3930305"/>
            <a:ext cx="6586915" cy="24372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500" dirty="0">
                <a:ea typeface="+mn-lt"/>
                <a:cs typeface="+mn-lt"/>
              </a:rPr>
              <a:t>Elektronika — Notebook, data-projektor, reproduktory.</a:t>
            </a:r>
          </a:p>
          <a:p>
            <a:r>
              <a:rPr lang="cs-CZ" sz="2500" dirty="0"/>
              <a:t>Další pomůcky — pouta, makety zbraní, boxerské rukavice, </a:t>
            </a:r>
            <a:r>
              <a:rPr lang="cs-CZ" sz="2500" dirty="0" err="1"/>
              <a:t>lapy</a:t>
            </a:r>
            <a:r>
              <a:rPr lang="cs-CZ" sz="2500" dirty="0"/>
              <a:t>, kriminalistický kufřík, žíněnky.</a:t>
            </a:r>
          </a:p>
        </p:txBody>
      </p:sp>
    </p:spTree>
    <p:extLst>
      <p:ext uri="{BB962C8B-B14F-4D97-AF65-F5344CB8AC3E}">
        <p14:creationId xmlns:p14="http://schemas.microsoft.com/office/powerpoint/2010/main" val="873212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C3E12F-61A3-EB87-EE77-E5AD2F92B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cs-CZ" sz="5100"/>
              <a:t>"Policejní bezpečnost pro ZŠ"</a:t>
            </a:r>
            <a:br>
              <a:rPr lang="cs-CZ" sz="5100"/>
            </a:br>
            <a:r>
              <a:rPr lang="cs-CZ" sz="5100"/>
              <a:t>Realizátoři projektu</a:t>
            </a:r>
          </a:p>
        </p:txBody>
      </p:sp>
      <p:pic>
        <p:nvPicPr>
          <p:cNvPr id="5" name="Obrázek 4" descr="Obsah obrázku Písmo, logo, Grafika, symbol&#10;&#10;Popis se vygeneroval automaticky.">
            <a:extLst>
              <a:ext uri="{FF2B5EF4-FFF2-40B4-BE49-F238E27FC236}">
                <a16:creationId xmlns:a16="http://schemas.microsoft.com/office/drawing/2014/main" id="{2D337DB2-FCD8-4C9A-2F18-DBC8BC2B7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357" y="3833073"/>
            <a:ext cx="3533985" cy="1098706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AFA78D-4CC2-B10E-0FB2-350A3AC6A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347" y="3334454"/>
            <a:ext cx="5949143" cy="272819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100" dirty="0">
                <a:ea typeface="+mn-lt"/>
                <a:cs typeface="+mn-lt"/>
              </a:rPr>
              <a:t>Studenti SOŠ a SOU Dubno pod vedením koordinátorky projektu Mgr. Oleny Gažové.</a:t>
            </a:r>
          </a:p>
          <a:p>
            <a:r>
              <a:rPr lang="cs-CZ" sz="2100" dirty="0">
                <a:ea typeface="+mn-lt"/>
                <a:cs typeface="+mn-lt"/>
              </a:rPr>
              <a:t>Konkrétní výukový program vedou 3 – 4 studenti. </a:t>
            </a:r>
          </a:p>
          <a:p>
            <a:r>
              <a:rPr lang="cs-CZ" sz="2100" dirty="0">
                <a:ea typeface="+mn-lt"/>
                <a:cs typeface="+mn-lt"/>
              </a:rPr>
              <a:t>Studenti v rámci rozvoje používají informace získané během teoretického a praktického vyučování na SOŠ a SOU Dubno dle ŠVP. Dále čerpají z YouTube a doplňují vlastními zkušenostmi z praxe v oboru</a:t>
            </a: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650755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Písmo, logo, Grafika, symbol&#10;&#10;Popis se vygeneroval automaticky.">
            <a:extLst>
              <a:ext uri="{FF2B5EF4-FFF2-40B4-BE49-F238E27FC236}">
                <a16:creationId xmlns:a16="http://schemas.microsoft.com/office/drawing/2014/main" id="{E46A8025-8DFC-6EA5-DEB6-5BD99E2DF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3" y="1119116"/>
            <a:ext cx="7120145" cy="2213635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02AB0F-7738-1E4F-8071-9A5EF00FD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304" y="3429000"/>
            <a:ext cx="8921672" cy="1713305"/>
          </a:xfrm>
        </p:spPr>
        <p:txBody>
          <a:bodyPr anchor="b">
            <a:normAutofit/>
          </a:bodyPr>
          <a:lstStyle/>
          <a:p>
            <a:pPr algn="l"/>
            <a:r>
              <a:rPr lang="cs-CZ" sz="6200"/>
              <a:t>Policejní bezpečnost pro ZŠ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9647152-7C42-98F9-2FE8-206BA689B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9303" y="5142305"/>
            <a:ext cx="7321298" cy="7531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cs-CZ" sz="3000" dirty="0"/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2383327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Písmo, logo, Grafika, symbol&#10;&#10;Popis se vygeneroval automaticky.">
            <a:extLst>
              <a:ext uri="{FF2B5EF4-FFF2-40B4-BE49-F238E27FC236}">
                <a16:creationId xmlns:a16="http://schemas.microsoft.com/office/drawing/2014/main" id="{5134BDF1-3337-D28B-0C69-B06BC378C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76" y="1343477"/>
            <a:ext cx="3874124" cy="1204455"/>
          </a:xfrm>
          <a:prstGeom prst="rect">
            <a:avLst/>
          </a:prstGeom>
        </p:spPr>
      </p:pic>
      <p:pic>
        <p:nvPicPr>
          <p:cNvPr id="5" name="Obrázek 4" descr="Obsah obrázku oblečení, Lidská tvář, osoba, žena&#10;&#10;Popis se vygeneroval automaticky.">
            <a:extLst>
              <a:ext uri="{FF2B5EF4-FFF2-40B4-BE49-F238E27FC236}">
                <a16:creationId xmlns:a16="http://schemas.microsoft.com/office/drawing/2014/main" id="{894554BF-45A1-CE95-4009-868084C50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98" y="3586297"/>
            <a:ext cx="3526480" cy="2644860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029" y="623275"/>
            <a:ext cx="657079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7DDD51-36B7-5098-89D9-0EE93B1F9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659" y="1188637"/>
            <a:ext cx="5642312" cy="1597228"/>
          </a:xfrm>
        </p:spPr>
        <p:txBody>
          <a:bodyPr>
            <a:normAutofit/>
          </a:bodyPr>
          <a:lstStyle/>
          <a:p>
            <a:r>
              <a:rPr lang="cs-CZ" sz="3400"/>
              <a:t> "Policejní bezpečnost pro ZŠ"</a:t>
            </a:r>
            <a:br>
              <a:rPr lang="cs-CZ" sz="3400"/>
            </a:br>
            <a:r>
              <a:rPr lang="cs-CZ" sz="3400"/>
              <a:t>O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3DE4B5-A076-B778-8790-398EB0273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5660" y="2998278"/>
            <a:ext cx="5626241" cy="272819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500" dirty="0">
                <a:ea typeface="+mn-lt"/>
                <a:cs typeface="+mn-lt"/>
              </a:rPr>
              <a:t>Vznikl z požadavků základních škol </a:t>
            </a:r>
            <a:endParaRPr lang="cs-CZ" sz="2500" dirty="0"/>
          </a:p>
          <a:p>
            <a:r>
              <a:rPr lang="cs-CZ" sz="2500" dirty="0">
                <a:ea typeface="+mn-lt"/>
                <a:cs typeface="+mn-lt"/>
              </a:rPr>
              <a:t>Tohoto projektu se na SOŠ a SOU Dubno ujala Mgr. Olena </a:t>
            </a:r>
            <a:r>
              <a:rPr lang="cs-CZ" sz="2500" dirty="0" err="1">
                <a:ea typeface="+mn-lt"/>
                <a:cs typeface="+mn-lt"/>
              </a:rPr>
              <a:t>Gažová</a:t>
            </a:r>
            <a:r>
              <a:rPr lang="cs-CZ" sz="2500" dirty="0">
                <a:ea typeface="+mn-lt"/>
                <a:cs typeface="+mn-lt"/>
              </a:rPr>
              <a:t> ve spolupráci se studenty oboru Bezpečnostně právní činnosti</a:t>
            </a:r>
          </a:p>
          <a:p>
            <a:r>
              <a:rPr lang="cs-CZ" sz="2500" dirty="0">
                <a:ea typeface="+mn-lt"/>
                <a:cs typeface="+mn-lt"/>
              </a:rPr>
              <a:t>Koncipován jako zájmový výukový program aplikovaný v principu DĚTI x DĚTEM</a:t>
            </a:r>
            <a:endParaRPr lang="cs-CZ" sz="2500"/>
          </a:p>
        </p:txBody>
      </p:sp>
    </p:spTree>
    <p:extLst>
      <p:ext uri="{BB962C8B-B14F-4D97-AF65-F5344CB8AC3E}">
        <p14:creationId xmlns:p14="http://schemas.microsoft.com/office/powerpoint/2010/main" val="285717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1D1A71-BCFE-95D9-5230-BFD65A60A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cs-CZ" sz="5100">
                <a:ea typeface="+mj-lt"/>
                <a:cs typeface="+mj-lt"/>
              </a:rPr>
              <a:t>"Policejní bezpečnost pro ZŠ"</a:t>
            </a:r>
            <a:br>
              <a:rPr lang="cs-CZ" sz="5100">
                <a:ea typeface="+mj-lt"/>
                <a:cs typeface="+mj-lt"/>
              </a:rPr>
            </a:br>
            <a:r>
              <a:rPr lang="cs-CZ" sz="5100">
                <a:ea typeface="+mj-lt"/>
                <a:cs typeface="+mj-lt"/>
              </a:rPr>
              <a:t>O projektu</a:t>
            </a:r>
            <a:endParaRPr lang="cs-CZ" sz="5100"/>
          </a:p>
        </p:txBody>
      </p:sp>
      <p:pic>
        <p:nvPicPr>
          <p:cNvPr id="5" name="Obrázek 4" descr="Obsah obrázku Písmo, logo, Grafika, symbol&#10;&#10;Popis se vygeneroval automaticky.">
            <a:extLst>
              <a:ext uri="{FF2B5EF4-FFF2-40B4-BE49-F238E27FC236}">
                <a16:creationId xmlns:a16="http://schemas.microsoft.com/office/drawing/2014/main" id="{5E1CBDCA-F6C7-5796-B85C-EAD41690F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357" y="3833073"/>
            <a:ext cx="3533985" cy="1098706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AA6412-69D2-6C6D-49D6-A2DE115C2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348" y="3020690"/>
            <a:ext cx="6636315" cy="272819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500" dirty="0">
                <a:ea typeface="+mn-lt"/>
                <a:cs typeface="+mn-lt"/>
              </a:rPr>
              <a:t>Studenti připravili prezentace na výše uvedené téma </a:t>
            </a:r>
          </a:p>
          <a:p>
            <a:r>
              <a:rPr lang="cs-CZ" sz="2500" dirty="0"/>
              <a:t>V projektu je zahrnuta práce složek bezpečnostních sborů, fyzické testy k PČR, nejčastější trestné činy, kriminalistický kufřík, jak se bezpečně chovat na ulici, sebeobrana, pravidlo USB a bezpečnost na internetu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83185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5419C75-314B-266C-ACB4-BC8B8CBBF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cs-CZ" sz="5100">
                <a:ea typeface="+mj-lt"/>
                <a:cs typeface="+mj-lt"/>
              </a:rPr>
              <a:t>"Policejní bezpečnost pro ZŠ"</a:t>
            </a:r>
            <a:br>
              <a:rPr lang="cs-CZ" sz="5100">
                <a:ea typeface="+mj-lt"/>
                <a:cs typeface="+mj-lt"/>
              </a:rPr>
            </a:br>
            <a:r>
              <a:rPr lang="cs-CZ" sz="5100"/>
              <a:t>O projektu</a:t>
            </a:r>
          </a:p>
        </p:txBody>
      </p:sp>
      <p:pic>
        <p:nvPicPr>
          <p:cNvPr id="5" name="Obrázek 4" descr="Obsah obrázku Písmo, logo, Grafika, symbol&#10;&#10;Popis se vygeneroval automaticky.">
            <a:extLst>
              <a:ext uri="{FF2B5EF4-FFF2-40B4-BE49-F238E27FC236}">
                <a16:creationId xmlns:a16="http://schemas.microsoft.com/office/drawing/2014/main" id="{9531FFB7-B7A8-C1B5-8961-3D71D18B8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357" y="3833073"/>
            <a:ext cx="3533985" cy="1098706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4B5CB7-221E-F672-8A5E-7B86E12F3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348" y="3020690"/>
            <a:ext cx="5952757" cy="272819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500" dirty="0"/>
              <a:t>Podstatnou součástí je diskuse se žáky</a:t>
            </a:r>
          </a:p>
          <a:p>
            <a:pPr marL="0" indent="0">
              <a:buNone/>
            </a:pPr>
            <a:r>
              <a:rPr lang="cs-CZ" sz="2500" dirty="0"/>
              <a:t>   i pedagogy ZŠ.</a:t>
            </a:r>
          </a:p>
          <a:p>
            <a:r>
              <a:rPr lang="cs-CZ" sz="2500" dirty="0"/>
              <a:t>Žáci i pedagogové mají možnost se kdykoliv na cokoliv zeptat.</a:t>
            </a:r>
          </a:p>
          <a:p>
            <a:r>
              <a:rPr lang="cs-CZ" sz="2500" dirty="0"/>
              <a:t>Je pro nás klíčové zapojit žáky ZŠ aktivně do přednášky, proto mají možnost zkusit si fyzické testy, prvky ze sebeobrany a odebrat otisky prstů.</a:t>
            </a:r>
          </a:p>
        </p:txBody>
      </p:sp>
    </p:spTree>
    <p:extLst>
      <p:ext uri="{BB962C8B-B14F-4D97-AF65-F5344CB8AC3E}">
        <p14:creationId xmlns:p14="http://schemas.microsoft.com/office/powerpoint/2010/main" val="671070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8A796B-D3F6-78F2-8402-8C0C8500E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cs-CZ" sz="5100">
                <a:ea typeface="+mj-lt"/>
                <a:cs typeface="+mj-lt"/>
              </a:rPr>
              <a:t>"Policejní bezpečnost pro ZŠ"</a:t>
            </a:r>
            <a:br>
              <a:rPr lang="cs-CZ" sz="5100">
                <a:ea typeface="+mj-lt"/>
                <a:cs typeface="+mj-lt"/>
              </a:rPr>
            </a:br>
            <a:r>
              <a:rPr lang="cs-CZ" sz="5100">
                <a:ea typeface="+mj-lt"/>
                <a:cs typeface="+mj-lt"/>
              </a:rPr>
              <a:t>O projektu</a:t>
            </a:r>
          </a:p>
        </p:txBody>
      </p:sp>
      <p:pic>
        <p:nvPicPr>
          <p:cNvPr id="5" name="Obrázek 4" descr="Obsah obrázku Písmo, logo, Grafika, symbol&#10;&#10;Popis se vygeneroval automaticky.">
            <a:extLst>
              <a:ext uri="{FF2B5EF4-FFF2-40B4-BE49-F238E27FC236}">
                <a16:creationId xmlns:a16="http://schemas.microsoft.com/office/drawing/2014/main" id="{890D9D37-ACA1-5E8D-3F36-E91223AE8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357" y="3833073"/>
            <a:ext cx="3533985" cy="1098706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F4F027-3846-AC34-20CE-415D888C8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3407" y="2796573"/>
            <a:ext cx="5818285" cy="272819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500" dirty="0">
                <a:ea typeface="+mn-lt"/>
                <a:cs typeface="+mn-lt"/>
              </a:rPr>
              <a:t>Přednášky jsou zdarma v rámci rozvoje a komunikace našich studentů. </a:t>
            </a:r>
            <a:endParaRPr lang="cs-CZ" sz="2500" dirty="0"/>
          </a:p>
          <a:p>
            <a:r>
              <a:rPr lang="cs-CZ" sz="2500" dirty="0"/>
              <a:t>Zájem o přednášky pro základní školy je stále větší.</a:t>
            </a:r>
          </a:p>
          <a:p>
            <a:r>
              <a:rPr lang="cs-CZ" sz="2500" dirty="0"/>
              <a:t>Přednášky se dělí na 2 druhy dle způsobu přednášení:</a:t>
            </a:r>
          </a:p>
          <a:p>
            <a:pPr marL="0" indent="0">
              <a:buNone/>
            </a:pPr>
            <a:r>
              <a:rPr lang="cs-CZ" sz="2500" dirty="0"/>
              <a:t>       a) pro 1. stupeň ZŠ</a:t>
            </a:r>
          </a:p>
          <a:p>
            <a:pPr marL="0" indent="0">
              <a:buNone/>
            </a:pPr>
            <a:r>
              <a:rPr lang="cs-CZ" sz="2500" dirty="0"/>
              <a:t>       b) pro 2. stupeň ZŠ.</a:t>
            </a:r>
          </a:p>
        </p:txBody>
      </p:sp>
    </p:spTree>
    <p:extLst>
      <p:ext uri="{BB962C8B-B14F-4D97-AF65-F5344CB8AC3E}">
        <p14:creationId xmlns:p14="http://schemas.microsoft.com/office/powerpoint/2010/main" val="77045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658A8A-EDED-D804-A9DF-B10D6D394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cs-CZ" sz="5100"/>
              <a:t>"Policejní bezpečnost pro ZŠ"</a:t>
            </a:r>
            <a:br>
              <a:rPr lang="cs-CZ" sz="5100"/>
            </a:br>
            <a:r>
              <a:rPr lang="cs-CZ" sz="5100">
                <a:ea typeface="+mj-lt"/>
                <a:cs typeface="+mj-lt"/>
              </a:rPr>
              <a:t>Cíl projektu </a:t>
            </a:r>
            <a:endParaRPr lang="cs-CZ" sz="5100"/>
          </a:p>
        </p:txBody>
      </p:sp>
      <p:pic>
        <p:nvPicPr>
          <p:cNvPr id="5" name="Obrázek 4" descr="Obsah obrázku Písmo, logo, Grafika, symbol&#10;&#10;Popis se vygeneroval automaticky.">
            <a:extLst>
              <a:ext uri="{FF2B5EF4-FFF2-40B4-BE49-F238E27FC236}">
                <a16:creationId xmlns:a16="http://schemas.microsoft.com/office/drawing/2014/main" id="{9FCF8979-BEE3-4440-C487-A4D70D281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357" y="3833073"/>
            <a:ext cx="3533985" cy="1098706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65DD57-91FF-E6E4-7088-04D6CC4B2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024" y="2987073"/>
            <a:ext cx="6613903" cy="279543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2000" dirty="0"/>
              <a:t>Cílem přednášky je poučit o tom, jak předcházet nebezpečí a co dělat v případě, kdy nám nějaké nebezpečí hrozí.</a:t>
            </a:r>
          </a:p>
          <a:p>
            <a:r>
              <a:rPr lang="cs-CZ" sz="2000" dirty="0"/>
              <a:t>Proškolit a vzdělávat žáky základních škol v oblasti:</a:t>
            </a:r>
          </a:p>
          <a:p>
            <a:pPr marL="0" indent="0">
              <a:buNone/>
            </a:pPr>
            <a:r>
              <a:rPr lang="cs-CZ" sz="2000" dirty="0"/>
              <a:t>        a) Činnost složek bezpečnostních sborů, zejména PČR</a:t>
            </a:r>
          </a:p>
          <a:p>
            <a:pPr marL="0" indent="0">
              <a:buNone/>
            </a:pPr>
            <a:r>
              <a:rPr lang="cs-CZ" sz="2000" dirty="0"/>
              <a:t>        b) Chování osob v případě mimořádných událostí (sebeobrana aj.)</a:t>
            </a:r>
          </a:p>
          <a:p>
            <a:pPr marL="0" indent="0">
              <a:buNone/>
            </a:pPr>
            <a:r>
              <a:rPr lang="cs-CZ" sz="2000" dirty="0"/>
              <a:t>        c) Nejčastější trestné činy</a:t>
            </a:r>
          </a:p>
          <a:p>
            <a:pPr marL="0" indent="0">
              <a:buNone/>
            </a:pPr>
            <a:r>
              <a:rPr lang="cs-CZ" sz="2000" dirty="0"/>
              <a:t>        d) Bezpečnost na internetu.</a:t>
            </a:r>
          </a:p>
        </p:txBody>
      </p:sp>
    </p:spTree>
    <p:extLst>
      <p:ext uri="{BB962C8B-B14F-4D97-AF65-F5344CB8AC3E}">
        <p14:creationId xmlns:p14="http://schemas.microsoft.com/office/powerpoint/2010/main" val="699209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307EBF3-B068-EB22-4F1A-C26CCDFB1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cs-CZ" sz="5100"/>
              <a:t>"Policejní bezpečnost pro ZŠ"</a:t>
            </a:r>
            <a:br>
              <a:rPr lang="cs-CZ" sz="5100"/>
            </a:br>
            <a:r>
              <a:rPr lang="cs-CZ" sz="5100"/>
              <a:t>Forma výuky</a:t>
            </a:r>
          </a:p>
        </p:txBody>
      </p:sp>
      <p:pic>
        <p:nvPicPr>
          <p:cNvPr id="5" name="Obrázek 4" descr="Obsah obrázku Písmo, logo, Grafika, symbol&#10;&#10;Popis se vygeneroval automaticky.">
            <a:extLst>
              <a:ext uri="{FF2B5EF4-FFF2-40B4-BE49-F238E27FC236}">
                <a16:creationId xmlns:a16="http://schemas.microsoft.com/office/drawing/2014/main" id="{8A978CAE-CDC6-2939-D05B-08832EE65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357" y="3833073"/>
            <a:ext cx="3533985" cy="1098706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23DA5F-C1F4-4734-6BEC-283312B70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025" y="3020689"/>
            <a:ext cx="6300139" cy="272819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000" dirty="0"/>
              <a:t>Každá jednotlivá přednáška probíhá ve dvou vyučovacích hodinách (2 x 45 min).</a:t>
            </a:r>
          </a:p>
          <a:p>
            <a:r>
              <a:rPr lang="cs-CZ" sz="2000" dirty="0"/>
              <a:t>Zahájení — představení studentů a seznámení žáků s tématem přednášky.</a:t>
            </a:r>
          </a:p>
          <a:p>
            <a:r>
              <a:rPr lang="cs-CZ" sz="2000" dirty="0"/>
              <a:t>Prezentace na odborné téma.</a:t>
            </a:r>
          </a:p>
          <a:p>
            <a:r>
              <a:rPr lang="cs-CZ" sz="2000" dirty="0"/>
              <a:t>Praktické ukázky — odebrání daktyloskopické stopy, sebeobrana, pacifikace pachatele a další praktická cvičení.</a:t>
            </a:r>
          </a:p>
        </p:txBody>
      </p:sp>
    </p:spTree>
    <p:extLst>
      <p:ext uri="{BB962C8B-B14F-4D97-AF65-F5344CB8AC3E}">
        <p14:creationId xmlns:p14="http://schemas.microsoft.com/office/powerpoint/2010/main" val="947004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57CC20-92CA-1A6D-1598-7EBCC46B7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"</a:t>
            </a:r>
            <a:r>
              <a:rPr lang="en-US" sz="3600"/>
              <a:t>Policejní</a:t>
            </a:r>
            <a:r>
              <a:rPr lang="en-US" sz="3600" dirty="0"/>
              <a:t> </a:t>
            </a:r>
            <a:r>
              <a:rPr lang="en-US" sz="3600"/>
              <a:t>bezpečnost</a:t>
            </a:r>
            <a:r>
              <a:rPr lang="en-US" sz="3600" dirty="0"/>
              <a:t> pro ZŠ"</a:t>
            </a:r>
            <a:endParaRPr lang="en-US" sz="3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 descr="Obsah obrázku interiér, oblečení, osoba, zeď&#10;&#10;Popis se vygeneroval automaticky.">
            <a:extLst>
              <a:ext uri="{FF2B5EF4-FFF2-40B4-BE49-F238E27FC236}">
                <a16:creationId xmlns:a16="http://schemas.microsoft.com/office/drawing/2014/main" id="{07CA699E-C99D-4A02-54BA-F02D2B0BEE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411" b="6213"/>
          <a:stretch/>
        </p:blipFill>
        <p:spPr>
          <a:xfrm>
            <a:off x="576244" y="1953906"/>
            <a:ext cx="5628018" cy="271731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F6E0A57-4008-B2A7-88E5-A7168C9B2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2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dirty="0"/>
              <a:t>Zahájení — představení studentů a seznámení žáků s tématem přednášky</a:t>
            </a:r>
            <a:endParaRPr lang="en-US" sz="1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Písmo, logo, Grafika, symbol&#10;&#10;Popis se vygeneroval automaticky.">
            <a:extLst>
              <a:ext uri="{FF2B5EF4-FFF2-40B4-BE49-F238E27FC236}">
                <a16:creationId xmlns:a16="http://schemas.microsoft.com/office/drawing/2014/main" id="{3B1386BA-A02A-B23B-1C8D-0DC12995F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48" y="5353737"/>
            <a:ext cx="297180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6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A1DAE8-6663-0A06-3E8C-9F387C5D5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cs-CZ" sz="5100"/>
              <a:t>"Policejní bezpečnost pro ZŠ"</a:t>
            </a:r>
            <a:br>
              <a:rPr lang="cs-CZ" sz="5100"/>
            </a:br>
            <a:r>
              <a:rPr lang="cs-CZ" sz="5100"/>
              <a:t>Zapojení žáků</a:t>
            </a:r>
          </a:p>
        </p:txBody>
      </p:sp>
      <p:pic>
        <p:nvPicPr>
          <p:cNvPr id="5" name="Obrázek 4" descr="Obsah obrázku Písmo, logo, Grafika, symbol&#10;&#10;Popis se vygeneroval automaticky.">
            <a:extLst>
              <a:ext uri="{FF2B5EF4-FFF2-40B4-BE49-F238E27FC236}">
                <a16:creationId xmlns:a16="http://schemas.microsoft.com/office/drawing/2014/main" id="{0C80B6B4-1809-7C8C-38D7-AF26DE0F0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357" y="3833073"/>
            <a:ext cx="3533985" cy="1098706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6829EB-7E6D-6EAB-124F-8A3CE0898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348" y="2863807"/>
            <a:ext cx="4675286" cy="272819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500" dirty="0"/>
              <a:t>Kvíz o Městské policii a PČR</a:t>
            </a:r>
          </a:p>
          <a:p>
            <a:r>
              <a:rPr lang="cs-CZ" sz="2500" dirty="0"/>
              <a:t>Fyzické testy k PČR</a:t>
            </a:r>
          </a:p>
          <a:p>
            <a:r>
              <a:rPr lang="cs-CZ" sz="2500" dirty="0"/>
              <a:t>Odebrání daktyloskopické stopy</a:t>
            </a:r>
          </a:p>
          <a:p>
            <a:r>
              <a:rPr lang="cs-CZ" sz="2500" dirty="0"/>
              <a:t>Sebeobrana</a:t>
            </a:r>
          </a:p>
          <a:p>
            <a:r>
              <a:rPr lang="cs-CZ" sz="2500" dirty="0"/>
              <a:t>Poutání a pacifikace pachatele</a:t>
            </a:r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13886702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celář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617</Words>
  <Application>Microsoft Office PowerPoint</Application>
  <PresentationFormat>Širokoúhlá obrazovka</PresentationFormat>
  <Paragraphs>67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Motiv systému Office</vt:lpstr>
      <vt:lpstr>Policejní bezpečnost pro ZŠ</vt:lpstr>
      <vt:lpstr> "Policejní bezpečnost pro ZŠ" O projektu</vt:lpstr>
      <vt:lpstr>"Policejní bezpečnost pro ZŠ" O projektu</vt:lpstr>
      <vt:lpstr>"Policejní bezpečnost pro ZŠ" O projektu</vt:lpstr>
      <vt:lpstr>"Policejní bezpečnost pro ZŠ" O projektu</vt:lpstr>
      <vt:lpstr>"Policejní bezpečnost pro ZŠ" Cíl projektu </vt:lpstr>
      <vt:lpstr>"Policejní bezpečnost pro ZŠ" Forma výuky</vt:lpstr>
      <vt:lpstr>"Policejní bezpečnost pro ZŠ"</vt:lpstr>
      <vt:lpstr>"Policejní bezpečnost pro ZŠ" Zapojení žáků</vt:lpstr>
      <vt:lpstr>"Policejní bezpečnost pro ZŠ"</vt:lpstr>
      <vt:lpstr>"Policejní bezpečnost pro ZŠ" Zapojení žáků</vt:lpstr>
      <vt:lpstr>"Policejní bezpečnost pro ZŠ" Praktická cvičení</vt:lpstr>
      <vt:lpstr>"Policejní bezpečnost pro ZŠ" Praktická cvičení</vt:lpstr>
      <vt:lpstr>"Policejní bezpečnost pro ZŠ" Praktická cvičení</vt:lpstr>
      <vt:lpstr>"Policejní bezpečnost pro ZŠ" Praktická cvičení</vt:lpstr>
      <vt:lpstr>"Policejní bezpečnost pro ZŠ" Praktická cvičení</vt:lpstr>
      <vt:lpstr>"Policejní bezpečnost pro ZŠ" Používané pomůcky</vt:lpstr>
      <vt:lpstr>"Policejní bezpečnost pro ZŠ" Realizátoři projektu</vt:lpstr>
      <vt:lpstr>Policejní bezpečnost pro ZŠ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Petra Neubergová</cp:lastModifiedBy>
  <cp:revision>589</cp:revision>
  <dcterms:created xsi:type="dcterms:W3CDTF">2024-11-25T07:03:25Z</dcterms:created>
  <dcterms:modified xsi:type="dcterms:W3CDTF">2025-01-06T12:06:21Z</dcterms:modified>
</cp:coreProperties>
</file>